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300" r:id="rId2"/>
    <p:sldId id="293" r:id="rId3"/>
    <p:sldId id="297" r:id="rId4"/>
    <p:sldId id="262" r:id="rId5"/>
    <p:sldId id="259" r:id="rId6"/>
    <p:sldId id="298" r:id="rId7"/>
    <p:sldId id="260" r:id="rId8"/>
    <p:sldId id="264" r:id="rId9"/>
    <p:sldId id="299" r:id="rId10"/>
    <p:sldId id="265" r:id="rId11"/>
    <p:sldId id="269" r:id="rId12"/>
    <p:sldId id="267" r:id="rId13"/>
    <p:sldId id="271" r:id="rId14"/>
    <p:sldId id="287" r:id="rId15"/>
    <p:sldId id="272" r:id="rId16"/>
    <p:sldId id="273"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109" d="100"/>
          <a:sy n="109" d="100"/>
        </p:scale>
        <p:origin x="125" y="31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8" d="100"/>
          <a:sy n="98" d="100"/>
        </p:scale>
        <p:origin x="35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601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29</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568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337" y="1101054"/>
            <a:ext cx="6441938" cy="1325562"/>
          </a:xfrm>
        </p:spPr>
        <p:txBody>
          <a:bodyPr/>
          <a:lstStyle/>
          <a:p>
            <a:r>
              <a:rPr lang="en-US" b="1" dirty="0" smtClean="0"/>
              <a:t>Statistics for Soil Survey</a:t>
            </a:r>
            <a:endParaRPr lang="en-US" b="1" dirty="0"/>
          </a:p>
        </p:txBody>
      </p:sp>
    </p:spTree>
    <p:extLst>
      <p:ext uri="{BB962C8B-B14F-4D97-AF65-F5344CB8AC3E}">
        <p14:creationId xmlns:p14="http://schemas.microsoft.com/office/powerpoint/2010/main" val="67468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349297"/>
            <a:ext cx="10515600" cy="4736123"/>
          </a:xfrm>
        </p:spPr>
        <p:txBody>
          <a:bodyPr>
            <a:normAutofit/>
          </a:bodyPr>
          <a:lstStyle/>
          <a:p>
            <a:r>
              <a:rPr lang="en-US" b="1" dirty="0" smtClean="0">
                <a:latin typeface="Arial" panose="020B0604020202020204" pitchFamily="34" charset="0"/>
                <a:cs typeface="Arial" panose="020B0604020202020204" pitchFamily="34" charset="0"/>
              </a:rPr>
              <a:t>Where do you work ? </a:t>
            </a:r>
            <a:endParaRPr lang="en-US" dirty="0" smtClean="0">
              <a:latin typeface="Arial" panose="020B0604020202020204" pitchFamily="34" charset="0"/>
              <a:cs typeface="Arial" panose="020B0604020202020204" pitchFamily="34" charset="0"/>
            </a:endParaRPr>
          </a:p>
          <a:p>
            <a:r>
              <a:rPr lang="en-US" b="1" dirty="0" smtClean="0">
                <a:latin typeface="Arial" panose="020B0604020202020204" pitchFamily="34" charset="0"/>
                <a:cs typeface="Arial" panose="020B0604020202020204" pitchFamily="34" charset="0"/>
              </a:rPr>
              <a:t>Years of Service </a:t>
            </a:r>
            <a:r>
              <a:rPr lang="en-US" dirty="0" smtClean="0">
                <a:latin typeface="Arial" panose="020B0604020202020204" pitchFamily="34" charset="0"/>
                <a:cs typeface="Arial" panose="020B0604020202020204" pitchFamily="34" charset="0"/>
              </a:rPr>
              <a:t>–</a:t>
            </a:r>
          </a:p>
          <a:p>
            <a:r>
              <a:rPr lang="en-US" b="1" dirty="0" smtClean="0">
                <a:latin typeface="Arial" panose="020B0604020202020204" pitchFamily="34" charset="0"/>
                <a:cs typeface="Arial" panose="020B0604020202020204" pitchFamily="34" charset="0"/>
              </a:rPr>
              <a:t>Workload</a:t>
            </a:r>
            <a:r>
              <a:rPr lang="en-US" dirty="0" smtClean="0">
                <a:latin typeface="Arial" panose="020B0604020202020204" pitchFamily="34" charset="0"/>
                <a:cs typeface="Arial" panose="020B0604020202020204" pitchFamily="34" charset="0"/>
              </a:rPr>
              <a:t> – </a:t>
            </a:r>
          </a:p>
          <a:p>
            <a:r>
              <a:rPr lang="en-US" sz="2800" b="1" dirty="0" smtClean="0">
                <a:latin typeface="Arial" panose="020B0604020202020204" pitchFamily="34" charset="0"/>
                <a:cs typeface="Arial" panose="020B0604020202020204" pitchFamily="34" charset="0"/>
              </a:rPr>
              <a:t>Statistics used </a:t>
            </a:r>
            <a:r>
              <a:rPr lang="en-US" b="1" dirty="0" smtClean="0">
                <a:latin typeface="Arial" panose="020B0604020202020204" pitchFamily="34" charset="0"/>
                <a:cs typeface="Arial" panose="020B0604020202020204" pitchFamily="34" charset="0"/>
              </a:rPr>
              <a:t>– </a:t>
            </a:r>
            <a:endParaRPr lang="en-US" sz="2800" dirty="0" smtClean="0">
              <a:latin typeface="Arial" panose="020B0604020202020204" pitchFamily="34" charset="0"/>
              <a:cs typeface="Arial" panose="020B0604020202020204" pitchFamily="34" charset="0"/>
            </a:endParaRPr>
          </a:p>
          <a:p>
            <a:pPr marL="228600" lvl="1">
              <a:spcBef>
                <a:spcPts val="1000"/>
              </a:spcBef>
            </a:pPr>
            <a:r>
              <a:rPr lang="en-US" sz="2800" b="1" dirty="0" smtClean="0">
                <a:latin typeface="Arial" panose="020B0604020202020204" pitchFamily="34" charset="0"/>
                <a:cs typeface="Arial" panose="020B0604020202020204" pitchFamily="34" charset="0"/>
              </a:rPr>
              <a:t>Mapping</a:t>
            </a:r>
            <a:r>
              <a:rPr lang="en-US" sz="2800" dirty="0" smtClean="0">
                <a:latin typeface="Arial" panose="020B0604020202020204" pitchFamily="34" charset="0"/>
                <a:cs typeface="Arial" panose="020B0604020202020204" pitchFamily="34" charset="0"/>
              </a:rPr>
              <a:t> </a:t>
            </a:r>
            <a:r>
              <a:rPr lang="en-US" sz="2800" b="1" dirty="0" smtClean="0">
                <a:latin typeface="Arial" panose="020B0604020202020204" pitchFamily="34" charset="0"/>
                <a:cs typeface="Arial" panose="020B0604020202020204" pitchFamily="34" charset="0"/>
              </a:rPr>
              <a:t>methods </a:t>
            </a:r>
            <a:r>
              <a:rPr lang="en-US" sz="2800" dirty="0" smtClean="0">
                <a:latin typeface="Arial" panose="020B0604020202020204" pitchFamily="34" charset="0"/>
                <a:cs typeface="Arial" panose="020B0604020202020204" pitchFamily="34" charset="0"/>
              </a:rPr>
              <a:t>-</a:t>
            </a:r>
          </a:p>
          <a:p>
            <a:pPr marL="228600" lvl="1">
              <a:spcBef>
                <a:spcPts val="1000"/>
              </a:spcBef>
            </a:pPr>
            <a:r>
              <a:rPr lang="en-US" sz="2800" b="1" dirty="0" smtClean="0">
                <a:latin typeface="Arial" panose="020B0604020202020204" pitchFamily="34" charset="0"/>
                <a:cs typeface="Arial" panose="020B0604020202020204" pitchFamily="34" charset="0"/>
              </a:rPr>
              <a:t>Software -</a:t>
            </a:r>
            <a:endParaRPr lang="en-US" sz="2800" dirty="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6" y="1828800"/>
            <a:ext cx="10630593" cy="4736123"/>
          </a:xfrm>
        </p:spPr>
        <p:txBody>
          <a:bodyPr>
            <a:normAutofit/>
          </a:bodyPr>
          <a:lstStyle/>
          <a:p>
            <a:pPr marL="234950" lvl="1">
              <a:spcAft>
                <a:spcPts val="600"/>
              </a:spcAft>
            </a:pPr>
            <a:r>
              <a:rPr lang="en-US" sz="2600" dirty="0" smtClean="0">
                <a:latin typeface="Arial" panose="020B0604020202020204" pitchFamily="34" charset="0"/>
                <a:cs typeface="Arial" panose="020B0604020202020204" pitchFamily="34" charset="0"/>
              </a:rPr>
              <a:t>Become more familiar with R</a:t>
            </a:r>
          </a:p>
          <a:p>
            <a:pPr marL="234950" lvl="1">
              <a:spcAft>
                <a:spcPts val="600"/>
              </a:spcAft>
            </a:pPr>
            <a:r>
              <a:rPr lang="en-US" sz="2600" dirty="0" smtClean="0">
                <a:latin typeface="Arial" panose="020B0604020202020204" pitchFamily="34" charset="0"/>
                <a:cs typeface="Arial" panose="020B0604020202020204" pitchFamily="34" charset="0"/>
              </a:rPr>
              <a:t>Exposure to statistics</a:t>
            </a:r>
          </a:p>
          <a:p>
            <a:pPr marL="234950" lvl="1">
              <a:spcAft>
                <a:spcPts val="600"/>
              </a:spcAft>
            </a:pPr>
            <a:r>
              <a:rPr lang="en-US" sz="2600" dirty="0" smtClean="0">
                <a:latin typeface="Arial" panose="020B0604020202020204" pitchFamily="34" charset="0"/>
                <a:cs typeface="Arial" panose="020B0604020202020204" pitchFamily="34" charset="0"/>
              </a:rPr>
              <a:t>Learn how to analyze data efficiently</a:t>
            </a:r>
          </a:p>
          <a:p>
            <a:pPr marL="234950" lvl="1">
              <a:spcAft>
                <a:spcPts val="600"/>
              </a:spcAft>
            </a:pPr>
            <a:r>
              <a:rPr lang="en-US" sz="2600" dirty="0" smtClean="0">
                <a:latin typeface="Arial" panose="020B0604020202020204" pitchFamily="34" charset="0"/>
                <a:cs typeface="Arial" panose="020B0604020202020204" pitchFamily="34" charset="0"/>
              </a:rPr>
              <a:t>Digital soil mapping applications</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useful tools for PESD development, clustering pedons, and data aggregation</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how to apply statistical methods within the realm of soil survey and its implications on soil survey standards</a:t>
            </a:r>
          </a:p>
          <a:p>
            <a:pPr marL="234950" lvl="1"/>
            <a:endParaRPr lang="en-US" sz="2600" dirty="0" smtClean="0">
              <a:latin typeface="Arial" panose="020B0604020202020204" pitchFamily="34" charset="0"/>
              <a:cs typeface="Arial" panose="020B0604020202020204" pitchFamily="34" charset="0"/>
            </a:endParaRP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r>
              <a:rPr lang="en-US" dirty="0" smtClean="0">
                <a:latin typeface="Arial" panose="020B0604020202020204" pitchFamily="34" charset="0"/>
                <a:cs typeface="Arial" panose="020B0604020202020204" pitchFamily="34" charset="0"/>
              </a:rPr>
              <a:t>.</a:t>
            </a:r>
          </a:p>
          <a:p>
            <a:pPr lvl="0">
              <a:spcAft>
                <a:spcPts val="1200"/>
              </a:spcAft>
            </a:pPr>
            <a:r>
              <a:rPr lang="en-US" dirty="0" smtClean="0">
                <a:latin typeface="Arial" panose="020B0604020202020204" pitchFamily="34" charset="0"/>
                <a:cs typeface="Arial" panose="020B0604020202020204" pitchFamily="34" charset="0"/>
              </a:rPr>
              <a:t>Help to pursue the question “why” </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a:t>
            </a:r>
            <a:r>
              <a:rPr lang="en-US" sz="2400" dirty="0" smtClean="0">
                <a:latin typeface="Arial" panose="020B0604020202020204" pitchFamily="34" charset="0"/>
                <a:cs typeface="Arial" panose="020B0604020202020204" pitchFamily="34" charset="0"/>
              </a:rPr>
              <a:t>lands at high production rates</a:t>
            </a:r>
            <a:endParaRPr lang="en-US" sz="2400" dirty="0">
              <a:latin typeface="Arial" panose="020B0604020202020204" pitchFamily="34" charset="0"/>
              <a:cs typeface="Arial" panose="020B0604020202020204" pitchFamily="34" charset="0"/>
            </a:endParaRP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24 hours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The web content is a long-term investment and should serve as a permanent reference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F</a:t>
            </a:r>
            <a:r>
              <a:rPr lang="en-US" sz="2600" dirty="0" smtClean="0">
                <a:latin typeface="Arial" panose="020B0604020202020204" pitchFamily="34" charset="0"/>
                <a:cs typeface="Arial" panose="020B0604020202020204" pitchFamily="34" charset="0"/>
              </a:rPr>
              <a:t>eel </a:t>
            </a:r>
            <a:r>
              <a:rPr lang="en-US" sz="2600" dirty="0" smtClean="0">
                <a:latin typeface="Arial" panose="020B0604020202020204" pitchFamily="34" charset="0"/>
                <a:cs typeface="Arial" panose="020B0604020202020204" pitchFamily="34" charset="0"/>
              </a:rPr>
              <a:t>free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smtClean="0">
                <a:latin typeface="Century Gothic" panose="020B0502020202020204" pitchFamily="34" charset="0"/>
              </a:rPr>
              <a:t>Week </a:t>
            </a:r>
            <a:r>
              <a:rPr lang="en-US" smtClean="0">
                <a:latin typeface="Century Gothic" panose="020B0502020202020204" pitchFamily="34" charset="0"/>
              </a:rPr>
              <a:t>1</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a:t>
            </a:r>
            <a:r>
              <a:rPr lang="en-US" sz="2700" dirty="0">
                <a:latin typeface="Arial" panose="020B0604020202020204" pitchFamily="34" charset="0"/>
                <a:cs typeface="Arial" panose="020B0604020202020204" pitchFamily="34" charset="0"/>
              </a:rPr>
              <a:t>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a:t>
            </a:r>
            <a:r>
              <a:rPr lang="en-US" dirty="0" smtClean="0">
                <a:latin typeface="Century Gothic" panose="020B0502020202020204" pitchFamily="34" charset="0"/>
              </a:rPr>
              <a:t>2</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Clustering and </a:t>
            </a:r>
            <a:r>
              <a:rPr lang="en-US" sz="2700" dirty="0" smtClean="0">
                <a:latin typeface="Arial" panose="020B0604020202020204" pitchFamily="34" charset="0"/>
                <a:cs typeface="Arial" panose="020B0604020202020204" pitchFamily="34" charset="0"/>
              </a:rPr>
              <a:t>Ordination</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Validation and </a:t>
            </a:r>
            <a:r>
              <a:rPr lang="en-US" sz="2700" dirty="0" smtClean="0">
                <a:latin typeface="Arial" panose="020B0604020202020204" pitchFamily="34" charset="0"/>
                <a:cs typeface="Arial" panose="020B0604020202020204" pitchFamily="34" charset="0"/>
              </a:rPr>
              <a:t>Uncertainty</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24</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2017</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1015</TotalTime>
  <Words>2226</Words>
  <Application>Microsoft Office PowerPoint</Application>
  <PresentationFormat>Widescreen</PresentationFormat>
  <Paragraphs>191</Paragraphs>
  <Slides>29</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Statistics for Soil Survey</vt:lpstr>
      <vt:lpstr>Pre-course Questionnaire</vt:lpstr>
      <vt:lpstr>Pre-course Questionnaire: What You Want From this Course</vt:lpstr>
      <vt:lpstr>Course Objectives</vt:lpstr>
      <vt:lpstr>Overview:  Why Is This Training Needed?</vt:lpstr>
      <vt:lpstr>Overview:  Why is course organized this way?</vt:lpstr>
      <vt:lpstr>Overview: Week 1</vt:lpstr>
      <vt:lpstr>Overview: Week 2</vt:lpstr>
      <vt:lpstr>Final Project</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96</cp:revision>
  <dcterms:created xsi:type="dcterms:W3CDTF">2016-01-29T19:25:44Z</dcterms:created>
  <dcterms:modified xsi:type="dcterms:W3CDTF">2017-02-23T15:41:26Z</dcterms:modified>
</cp:coreProperties>
</file>